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28" r:id="rId2"/>
    <p:sldId id="257" r:id="rId3"/>
    <p:sldId id="389" r:id="rId4"/>
    <p:sldId id="388" r:id="rId5"/>
    <p:sldId id="471" r:id="rId6"/>
    <p:sldId id="414" r:id="rId7"/>
    <p:sldId id="473" r:id="rId8"/>
    <p:sldId id="395" r:id="rId9"/>
    <p:sldId id="403" r:id="rId10"/>
    <p:sldId id="472" r:id="rId11"/>
    <p:sldId id="293" r:id="rId12"/>
  </p:sldIdLst>
  <p:sldSz cx="12192000" cy="6858000"/>
  <p:notesSz cx="6858000" cy="9144000"/>
  <p:embeddedFontLst>
    <p:embeddedFont>
      <p:font typeface="맑은 고딕" panose="020B0503020000020004" pitchFamily="34" charset="-127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Poppins Light" panose="020B0604020202020204" pitchFamily="34" charset="0"/>
      <p:regular r:id="rId21"/>
      <p:italic r:id="rId22"/>
    </p:embeddedFont>
    <p:embeddedFont>
      <p:font typeface="Poppins SemiBold" panose="020B0604020202020204" pitchFamily="34" charset="0"/>
      <p:regular r:id="rId23"/>
      <p:bold r:id="rId24"/>
      <p:italic r:id="rId25"/>
      <p:boldItalic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E50"/>
    <a:srgbClr val="2345C6"/>
    <a:srgbClr val="3275CE"/>
    <a:srgbClr val="BCD2EF"/>
    <a:srgbClr val="CAE4F6"/>
    <a:srgbClr val="E25F1D"/>
    <a:srgbClr val="FAEC8D"/>
    <a:srgbClr val="903C12"/>
    <a:srgbClr val="E47A1E"/>
    <a:srgbClr val="F8C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7A1EE1-1ECB-4A0E-8155-053D3D8EDA8D}" v="8" dt="2023-12-07T00:19:18.994"/>
    <p1510:client id="{7BCBFA57-083B-5043-8C9C-2F38E41DC05A}" v="250" dt="2023-12-06T20:54:55.6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7" autoAdjust="0"/>
    <p:restoredTop sz="94676"/>
  </p:normalViewPr>
  <p:slideViewPr>
    <p:cSldViewPr snapToGrid="0">
      <p:cViewPr>
        <p:scale>
          <a:sx n="106" d="100"/>
          <a:sy n="106" d="100"/>
        </p:scale>
        <p:origin x="8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06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571157-F950-49C7-B026-729067237EA8}" type="doc">
      <dgm:prSet loTypeId="urn:microsoft.com/office/officeart/2005/8/layout/hierarchy1" loCatId="hierarchy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AB681A5-989B-498D-9A48-3176D1BBE77A}">
      <dgm:prSet/>
      <dgm:spPr/>
      <dgm:t>
        <a:bodyPr/>
        <a:lstStyle/>
        <a:p>
          <a:r>
            <a:rPr lang="en-IN" b="1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97C5278-C7F1-4D0B-A2CF-3C7F70073FD4}" type="parTrans" cxnId="{BD8FDD92-032F-499A-9A2C-7422FA1D9794}">
      <dgm:prSet/>
      <dgm:spPr/>
      <dgm:t>
        <a:bodyPr/>
        <a:lstStyle/>
        <a:p>
          <a:endParaRPr lang="en-US"/>
        </a:p>
      </dgm:t>
    </dgm:pt>
    <dgm:pt modelId="{5E95D977-EF76-456F-BB51-DCB111F6D387}" type="sibTrans" cxnId="{BD8FDD92-032F-499A-9A2C-7422FA1D9794}">
      <dgm:prSet/>
      <dgm:spPr/>
      <dgm:t>
        <a:bodyPr/>
        <a:lstStyle/>
        <a:p>
          <a:endParaRPr lang="en-US"/>
        </a:p>
      </dgm:t>
    </dgm:pt>
    <dgm:pt modelId="{289861D9-67A9-4FD7-881D-852A3BD0F0AB}">
      <dgm:prSet/>
      <dgm:spPr/>
      <dgm:t>
        <a:bodyPr/>
        <a:lstStyle/>
        <a:p>
          <a:r>
            <a:rPr lang="en-IN" b="1" dirty="0">
              <a:latin typeface="Times New Roman" panose="02020603050405020304" pitchFamily="18" charset="0"/>
              <a:cs typeface="Times New Roman" panose="02020603050405020304" pitchFamily="18" charset="0"/>
            </a:rPr>
            <a:t>CONCEPTUAL DATA MODEL(EER &amp; UML)</a:t>
          </a:r>
        </a:p>
        <a:p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9A314AB-6F74-4351-9D45-DCF981480CE1}" type="parTrans" cxnId="{724FDB0F-C62B-4E85-8684-277FAF49FDD8}">
      <dgm:prSet/>
      <dgm:spPr/>
      <dgm:t>
        <a:bodyPr/>
        <a:lstStyle/>
        <a:p>
          <a:endParaRPr lang="en-US"/>
        </a:p>
      </dgm:t>
    </dgm:pt>
    <dgm:pt modelId="{6ABEDCB9-6B0C-4310-9DB7-506652893E77}" type="sibTrans" cxnId="{724FDB0F-C62B-4E85-8684-277FAF49FDD8}">
      <dgm:prSet/>
      <dgm:spPr/>
      <dgm:t>
        <a:bodyPr/>
        <a:lstStyle/>
        <a:p>
          <a:endParaRPr lang="en-US"/>
        </a:p>
      </dgm:t>
    </dgm:pt>
    <dgm:pt modelId="{4AC519DF-F215-4E6B-963C-FD0529EDE56E}">
      <dgm:prSet/>
      <dgm:spPr/>
      <dgm:t>
        <a:bodyPr/>
        <a:lstStyle/>
        <a:p>
          <a:r>
            <a:rPr lang="en-IN" b="1" dirty="0">
              <a:latin typeface="Times New Roman" panose="02020603050405020304" pitchFamily="18" charset="0"/>
              <a:cs typeface="Times New Roman" panose="02020603050405020304" pitchFamily="18" charset="0"/>
            </a:rPr>
            <a:t>RELATIONAL MODEL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ECF0F75-2A74-4A5B-85BC-895D0C6BD254}" type="parTrans" cxnId="{116CC7F7-6844-4A2F-9FA9-04CB638787DC}">
      <dgm:prSet/>
      <dgm:spPr/>
      <dgm:t>
        <a:bodyPr/>
        <a:lstStyle/>
        <a:p>
          <a:endParaRPr lang="en-US"/>
        </a:p>
      </dgm:t>
    </dgm:pt>
    <dgm:pt modelId="{35633E31-7CC3-4AB1-BAED-A01605BC14E4}" type="sibTrans" cxnId="{116CC7F7-6844-4A2F-9FA9-04CB638787DC}">
      <dgm:prSet/>
      <dgm:spPr/>
      <dgm:t>
        <a:bodyPr/>
        <a:lstStyle/>
        <a:p>
          <a:endParaRPr lang="en-US"/>
        </a:p>
      </dgm:t>
    </dgm:pt>
    <dgm:pt modelId="{7A0076FA-402E-B842-9C4F-933B1A7853E6}">
      <dgm:prSet/>
      <dgm:spPr/>
      <dgm:t>
        <a:bodyPr/>
        <a:lstStyle/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BUSINESS</a:t>
          </a:r>
        </a:p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PROBLEM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EB8E6C2-BDB4-2A4A-AB78-AE6CB0A7223F}" type="parTrans" cxnId="{2909CF64-86B5-D642-A8BF-B4C2A6024A86}">
      <dgm:prSet/>
      <dgm:spPr/>
      <dgm:t>
        <a:bodyPr/>
        <a:lstStyle/>
        <a:p>
          <a:endParaRPr lang="en-GB"/>
        </a:p>
      </dgm:t>
    </dgm:pt>
    <dgm:pt modelId="{0A84E84A-03D2-814C-A7B6-5D93FF87AFB6}" type="sibTrans" cxnId="{2909CF64-86B5-D642-A8BF-B4C2A6024A86}">
      <dgm:prSet/>
      <dgm:spPr/>
      <dgm:t>
        <a:bodyPr/>
        <a:lstStyle/>
        <a:p>
          <a:endParaRPr lang="en-GB"/>
        </a:p>
      </dgm:t>
    </dgm:pt>
    <dgm:pt modelId="{A931DEDE-8AA6-BD48-8575-1C72F0E0E79C}" type="pres">
      <dgm:prSet presAssocID="{89571157-F950-49C7-B026-729067237EA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1A3D727-D792-6D44-92E2-78ED57C60FAD}" type="pres">
      <dgm:prSet presAssocID="{2AB681A5-989B-498D-9A48-3176D1BBE77A}" presName="hierRoot1" presStyleCnt="0"/>
      <dgm:spPr/>
    </dgm:pt>
    <dgm:pt modelId="{F13CF3B8-339E-DF4B-B415-784600AF01DC}" type="pres">
      <dgm:prSet presAssocID="{2AB681A5-989B-498D-9A48-3176D1BBE77A}" presName="composite" presStyleCnt="0"/>
      <dgm:spPr/>
    </dgm:pt>
    <dgm:pt modelId="{B42A5EB7-1E3D-4D42-B4D7-7B2F7616AC70}" type="pres">
      <dgm:prSet presAssocID="{2AB681A5-989B-498D-9A48-3176D1BBE77A}" presName="background" presStyleLbl="node0" presStyleIdx="0" presStyleCnt="4"/>
      <dgm:spPr/>
    </dgm:pt>
    <dgm:pt modelId="{2F6849EE-D95A-8841-8659-CA67237044F1}" type="pres">
      <dgm:prSet presAssocID="{2AB681A5-989B-498D-9A48-3176D1BBE77A}" presName="text" presStyleLbl="fgAcc0" presStyleIdx="0" presStyleCnt="4">
        <dgm:presLayoutVars>
          <dgm:chPref val="3"/>
        </dgm:presLayoutVars>
      </dgm:prSet>
      <dgm:spPr/>
    </dgm:pt>
    <dgm:pt modelId="{8A410D6C-B28D-9B40-A696-8FEA05669F47}" type="pres">
      <dgm:prSet presAssocID="{2AB681A5-989B-498D-9A48-3176D1BBE77A}" presName="hierChild2" presStyleCnt="0"/>
      <dgm:spPr/>
    </dgm:pt>
    <dgm:pt modelId="{64ABE5D1-04B3-0A48-95EF-9D625D204CEA}" type="pres">
      <dgm:prSet presAssocID="{7A0076FA-402E-B842-9C4F-933B1A7853E6}" presName="hierRoot1" presStyleCnt="0"/>
      <dgm:spPr/>
    </dgm:pt>
    <dgm:pt modelId="{965466C4-43B0-7E4D-82F1-5A6D99C262B4}" type="pres">
      <dgm:prSet presAssocID="{7A0076FA-402E-B842-9C4F-933B1A7853E6}" presName="composite" presStyleCnt="0"/>
      <dgm:spPr/>
    </dgm:pt>
    <dgm:pt modelId="{463E11CD-6241-314E-89C6-05D59C0EBAAE}" type="pres">
      <dgm:prSet presAssocID="{7A0076FA-402E-B842-9C4F-933B1A7853E6}" presName="background" presStyleLbl="node0" presStyleIdx="1" presStyleCnt="4"/>
      <dgm:spPr/>
    </dgm:pt>
    <dgm:pt modelId="{0CAE6326-6A32-4344-BE28-4583882C5CB2}" type="pres">
      <dgm:prSet presAssocID="{7A0076FA-402E-B842-9C4F-933B1A7853E6}" presName="text" presStyleLbl="fgAcc0" presStyleIdx="1" presStyleCnt="4">
        <dgm:presLayoutVars>
          <dgm:chPref val="3"/>
        </dgm:presLayoutVars>
      </dgm:prSet>
      <dgm:spPr/>
    </dgm:pt>
    <dgm:pt modelId="{3694723D-E3C6-BD41-BD19-4A32887D737E}" type="pres">
      <dgm:prSet presAssocID="{7A0076FA-402E-B842-9C4F-933B1A7853E6}" presName="hierChild2" presStyleCnt="0"/>
      <dgm:spPr/>
    </dgm:pt>
    <dgm:pt modelId="{9245FE3E-4EDF-4B4E-B713-AC8FC1521453}" type="pres">
      <dgm:prSet presAssocID="{289861D9-67A9-4FD7-881D-852A3BD0F0AB}" presName="hierRoot1" presStyleCnt="0"/>
      <dgm:spPr/>
    </dgm:pt>
    <dgm:pt modelId="{2B96C0D9-C20E-C84A-A3D4-CF7F7CDBDCCE}" type="pres">
      <dgm:prSet presAssocID="{289861D9-67A9-4FD7-881D-852A3BD0F0AB}" presName="composite" presStyleCnt="0"/>
      <dgm:spPr/>
    </dgm:pt>
    <dgm:pt modelId="{E9E8E75A-6E47-3D4A-8FCA-31D442EC4EC8}" type="pres">
      <dgm:prSet presAssocID="{289861D9-67A9-4FD7-881D-852A3BD0F0AB}" presName="background" presStyleLbl="node0" presStyleIdx="2" presStyleCnt="4"/>
      <dgm:spPr/>
    </dgm:pt>
    <dgm:pt modelId="{AC60977F-73D8-A040-98F9-58CF15A1C6B4}" type="pres">
      <dgm:prSet presAssocID="{289861D9-67A9-4FD7-881D-852A3BD0F0AB}" presName="text" presStyleLbl="fgAcc0" presStyleIdx="2" presStyleCnt="4">
        <dgm:presLayoutVars>
          <dgm:chPref val="3"/>
        </dgm:presLayoutVars>
      </dgm:prSet>
      <dgm:spPr/>
    </dgm:pt>
    <dgm:pt modelId="{D900B876-F881-C146-8306-9693976D81AB}" type="pres">
      <dgm:prSet presAssocID="{289861D9-67A9-4FD7-881D-852A3BD0F0AB}" presName="hierChild2" presStyleCnt="0"/>
      <dgm:spPr/>
    </dgm:pt>
    <dgm:pt modelId="{C93268AC-8744-A743-A597-A63476DAC734}" type="pres">
      <dgm:prSet presAssocID="{4AC519DF-F215-4E6B-963C-FD0529EDE56E}" presName="hierRoot1" presStyleCnt="0"/>
      <dgm:spPr/>
    </dgm:pt>
    <dgm:pt modelId="{A0A118A5-BC72-9241-9922-91754764098B}" type="pres">
      <dgm:prSet presAssocID="{4AC519DF-F215-4E6B-963C-FD0529EDE56E}" presName="composite" presStyleCnt="0"/>
      <dgm:spPr/>
    </dgm:pt>
    <dgm:pt modelId="{20E4C7EA-46BB-EB41-88E6-3B81226A86E0}" type="pres">
      <dgm:prSet presAssocID="{4AC519DF-F215-4E6B-963C-FD0529EDE56E}" presName="background" presStyleLbl="node0" presStyleIdx="3" presStyleCnt="4"/>
      <dgm:spPr/>
    </dgm:pt>
    <dgm:pt modelId="{92EE5EAE-5A00-4141-9AED-DC2C1434986C}" type="pres">
      <dgm:prSet presAssocID="{4AC519DF-F215-4E6B-963C-FD0529EDE56E}" presName="text" presStyleLbl="fgAcc0" presStyleIdx="3" presStyleCnt="4">
        <dgm:presLayoutVars>
          <dgm:chPref val="3"/>
        </dgm:presLayoutVars>
      </dgm:prSet>
      <dgm:spPr/>
    </dgm:pt>
    <dgm:pt modelId="{9788A683-A0BD-7045-9476-0355426FE7D1}" type="pres">
      <dgm:prSet presAssocID="{4AC519DF-F215-4E6B-963C-FD0529EDE56E}" presName="hierChild2" presStyleCnt="0"/>
      <dgm:spPr/>
    </dgm:pt>
  </dgm:ptLst>
  <dgm:cxnLst>
    <dgm:cxn modelId="{724FDB0F-C62B-4E85-8684-277FAF49FDD8}" srcId="{89571157-F950-49C7-B026-729067237EA8}" destId="{289861D9-67A9-4FD7-881D-852A3BD0F0AB}" srcOrd="2" destOrd="0" parTransId="{C9A314AB-6F74-4351-9D45-DCF981480CE1}" sibTransId="{6ABEDCB9-6B0C-4310-9DB7-506652893E77}"/>
    <dgm:cxn modelId="{7C8FF029-0268-6546-9C8B-35471364F7CE}" type="presOf" srcId="{7A0076FA-402E-B842-9C4F-933B1A7853E6}" destId="{0CAE6326-6A32-4344-BE28-4583882C5CB2}" srcOrd="0" destOrd="0" presId="urn:microsoft.com/office/officeart/2005/8/layout/hierarchy1"/>
    <dgm:cxn modelId="{2909CF64-86B5-D642-A8BF-B4C2A6024A86}" srcId="{89571157-F950-49C7-B026-729067237EA8}" destId="{7A0076FA-402E-B842-9C4F-933B1A7853E6}" srcOrd="1" destOrd="0" parTransId="{7EB8E6C2-BDB4-2A4A-AB78-AE6CB0A7223F}" sibTransId="{0A84E84A-03D2-814C-A7B6-5D93FF87AFB6}"/>
    <dgm:cxn modelId="{BD8FDD92-032F-499A-9A2C-7422FA1D9794}" srcId="{89571157-F950-49C7-B026-729067237EA8}" destId="{2AB681A5-989B-498D-9A48-3176D1BBE77A}" srcOrd="0" destOrd="0" parTransId="{B97C5278-C7F1-4D0B-A2CF-3C7F70073FD4}" sibTransId="{5E95D977-EF76-456F-BB51-DCB111F6D387}"/>
    <dgm:cxn modelId="{F2D92FB7-0AE9-1248-9F26-F7C20C71F77C}" type="presOf" srcId="{289861D9-67A9-4FD7-881D-852A3BD0F0AB}" destId="{AC60977F-73D8-A040-98F9-58CF15A1C6B4}" srcOrd="0" destOrd="0" presId="urn:microsoft.com/office/officeart/2005/8/layout/hierarchy1"/>
    <dgm:cxn modelId="{23563CD9-9BCD-054A-874B-7D5F1F4DCD29}" type="presOf" srcId="{4AC519DF-F215-4E6B-963C-FD0529EDE56E}" destId="{92EE5EAE-5A00-4141-9AED-DC2C1434986C}" srcOrd="0" destOrd="0" presId="urn:microsoft.com/office/officeart/2005/8/layout/hierarchy1"/>
    <dgm:cxn modelId="{8DB185DF-DD63-2148-9388-82F94C7A2B89}" type="presOf" srcId="{2AB681A5-989B-498D-9A48-3176D1BBE77A}" destId="{2F6849EE-D95A-8841-8659-CA67237044F1}" srcOrd="0" destOrd="0" presId="urn:microsoft.com/office/officeart/2005/8/layout/hierarchy1"/>
    <dgm:cxn modelId="{116CC7F7-6844-4A2F-9FA9-04CB638787DC}" srcId="{89571157-F950-49C7-B026-729067237EA8}" destId="{4AC519DF-F215-4E6B-963C-FD0529EDE56E}" srcOrd="3" destOrd="0" parTransId="{DECF0F75-2A74-4A5B-85BC-895D0C6BD254}" sibTransId="{35633E31-7CC3-4AB1-BAED-A01605BC14E4}"/>
    <dgm:cxn modelId="{1D6525FF-CC29-364C-ABDE-42EDFD0C5731}" type="presOf" srcId="{89571157-F950-49C7-B026-729067237EA8}" destId="{A931DEDE-8AA6-BD48-8575-1C72F0E0E79C}" srcOrd="0" destOrd="0" presId="urn:microsoft.com/office/officeart/2005/8/layout/hierarchy1"/>
    <dgm:cxn modelId="{95D59A43-AFF1-0D4F-97F2-71D7F4BDAA4B}" type="presParOf" srcId="{A931DEDE-8AA6-BD48-8575-1C72F0E0E79C}" destId="{01A3D727-D792-6D44-92E2-78ED57C60FAD}" srcOrd="0" destOrd="0" presId="urn:microsoft.com/office/officeart/2005/8/layout/hierarchy1"/>
    <dgm:cxn modelId="{54CF478B-7E34-034F-86B5-12A8026B2DD1}" type="presParOf" srcId="{01A3D727-D792-6D44-92E2-78ED57C60FAD}" destId="{F13CF3B8-339E-DF4B-B415-784600AF01DC}" srcOrd="0" destOrd="0" presId="urn:microsoft.com/office/officeart/2005/8/layout/hierarchy1"/>
    <dgm:cxn modelId="{0B75BE48-3414-9B4E-A334-287716464D4C}" type="presParOf" srcId="{F13CF3B8-339E-DF4B-B415-784600AF01DC}" destId="{B42A5EB7-1E3D-4D42-B4D7-7B2F7616AC70}" srcOrd="0" destOrd="0" presId="urn:microsoft.com/office/officeart/2005/8/layout/hierarchy1"/>
    <dgm:cxn modelId="{80351740-9178-134F-8F14-76A7416FCA84}" type="presParOf" srcId="{F13CF3B8-339E-DF4B-B415-784600AF01DC}" destId="{2F6849EE-D95A-8841-8659-CA67237044F1}" srcOrd="1" destOrd="0" presId="urn:microsoft.com/office/officeart/2005/8/layout/hierarchy1"/>
    <dgm:cxn modelId="{202F25D7-0034-2246-BC56-D26A990D6F9F}" type="presParOf" srcId="{01A3D727-D792-6D44-92E2-78ED57C60FAD}" destId="{8A410D6C-B28D-9B40-A696-8FEA05669F47}" srcOrd="1" destOrd="0" presId="urn:microsoft.com/office/officeart/2005/8/layout/hierarchy1"/>
    <dgm:cxn modelId="{48F79EAD-FDA6-C247-866B-EDBA9F20D194}" type="presParOf" srcId="{A931DEDE-8AA6-BD48-8575-1C72F0E0E79C}" destId="{64ABE5D1-04B3-0A48-95EF-9D625D204CEA}" srcOrd="1" destOrd="0" presId="urn:microsoft.com/office/officeart/2005/8/layout/hierarchy1"/>
    <dgm:cxn modelId="{19CABF7D-A3E3-ED41-BE3E-A87D059A9969}" type="presParOf" srcId="{64ABE5D1-04B3-0A48-95EF-9D625D204CEA}" destId="{965466C4-43B0-7E4D-82F1-5A6D99C262B4}" srcOrd="0" destOrd="0" presId="urn:microsoft.com/office/officeart/2005/8/layout/hierarchy1"/>
    <dgm:cxn modelId="{5684730A-E116-5D43-843C-A1129ACD54E6}" type="presParOf" srcId="{965466C4-43B0-7E4D-82F1-5A6D99C262B4}" destId="{463E11CD-6241-314E-89C6-05D59C0EBAAE}" srcOrd="0" destOrd="0" presId="urn:microsoft.com/office/officeart/2005/8/layout/hierarchy1"/>
    <dgm:cxn modelId="{C99CB0D2-AB6A-1542-91CA-9B1428F4854A}" type="presParOf" srcId="{965466C4-43B0-7E4D-82F1-5A6D99C262B4}" destId="{0CAE6326-6A32-4344-BE28-4583882C5CB2}" srcOrd="1" destOrd="0" presId="urn:microsoft.com/office/officeart/2005/8/layout/hierarchy1"/>
    <dgm:cxn modelId="{7C4AB964-56D1-CC4B-90B9-B206DE1A40DB}" type="presParOf" srcId="{64ABE5D1-04B3-0A48-95EF-9D625D204CEA}" destId="{3694723D-E3C6-BD41-BD19-4A32887D737E}" srcOrd="1" destOrd="0" presId="urn:microsoft.com/office/officeart/2005/8/layout/hierarchy1"/>
    <dgm:cxn modelId="{CA413B6F-4351-BF4A-B8B6-F08BA5C37A7D}" type="presParOf" srcId="{A931DEDE-8AA6-BD48-8575-1C72F0E0E79C}" destId="{9245FE3E-4EDF-4B4E-B713-AC8FC1521453}" srcOrd="2" destOrd="0" presId="urn:microsoft.com/office/officeart/2005/8/layout/hierarchy1"/>
    <dgm:cxn modelId="{6A7CDB05-5E80-5840-B021-1F67324220C1}" type="presParOf" srcId="{9245FE3E-4EDF-4B4E-B713-AC8FC1521453}" destId="{2B96C0D9-C20E-C84A-A3D4-CF7F7CDBDCCE}" srcOrd="0" destOrd="0" presId="urn:microsoft.com/office/officeart/2005/8/layout/hierarchy1"/>
    <dgm:cxn modelId="{929DA3C6-22F5-0546-893B-A3E2DCDB18BE}" type="presParOf" srcId="{2B96C0D9-C20E-C84A-A3D4-CF7F7CDBDCCE}" destId="{E9E8E75A-6E47-3D4A-8FCA-31D442EC4EC8}" srcOrd="0" destOrd="0" presId="urn:microsoft.com/office/officeart/2005/8/layout/hierarchy1"/>
    <dgm:cxn modelId="{AD648F8F-69A9-BA49-A2B6-05B430B341B5}" type="presParOf" srcId="{2B96C0D9-C20E-C84A-A3D4-CF7F7CDBDCCE}" destId="{AC60977F-73D8-A040-98F9-58CF15A1C6B4}" srcOrd="1" destOrd="0" presId="urn:microsoft.com/office/officeart/2005/8/layout/hierarchy1"/>
    <dgm:cxn modelId="{8CB52264-E6D6-C348-8337-F71B769E8B0F}" type="presParOf" srcId="{9245FE3E-4EDF-4B4E-B713-AC8FC1521453}" destId="{D900B876-F881-C146-8306-9693976D81AB}" srcOrd="1" destOrd="0" presId="urn:microsoft.com/office/officeart/2005/8/layout/hierarchy1"/>
    <dgm:cxn modelId="{BB6E524C-0150-AC46-995A-48795276CBAA}" type="presParOf" srcId="{A931DEDE-8AA6-BD48-8575-1C72F0E0E79C}" destId="{C93268AC-8744-A743-A597-A63476DAC734}" srcOrd="3" destOrd="0" presId="urn:microsoft.com/office/officeart/2005/8/layout/hierarchy1"/>
    <dgm:cxn modelId="{AE5A27D1-F982-A94C-9223-CE37E8154B9D}" type="presParOf" srcId="{C93268AC-8744-A743-A597-A63476DAC734}" destId="{A0A118A5-BC72-9241-9922-91754764098B}" srcOrd="0" destOrd="0" presId="urn:microsoft.com/office/officeart/2005/8/layout/hierarchy1"/>
    <dgm:cxn modelId="{0860B4B2-5505-B94E-BB36-16157DAE9508}" type="presParOf" srcId="{A0A118A5-BC72-9241-9922-91754764098B}" destId="{20E4C7EA-46BB-EB41-88E6-3B81226A86E0}" srcOrd="0" destOrd="0" presId="urn:microsoft.com/office/officeart/2005/8/layout/hierarchy1"/>
    <dgm:cxn modelId="{1AFDC24E-8B37-7B46-AD38-013590DC89E0}" type="presParOf" srcId="{A0A118A5-BC72-9241-9922-91754764098B}" destId="{92EE5EAE-5A00-4141-9AED-DC2C1434986C}" srcOrd="1" destOrd="0" presId="urn:microsoft.com/office/officeart/2005/8/layout/hierarchy1"/>
    <dgm:cxn modelId="{07A9BB5B-3336-0546-A974-FEE82977735C}" type="presParOf" srcId="{C93268AC-8744-A743-A597-A63476DAC734}" destId="{9788A683-A0BD-7045-9476-0355426FE7D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9571157-F950-49C7-B026-729067237EA8}" type="doc">
      <dgm:prSet loTypeId="urn:microsoft.com/office/officeart/2005/8/layout/vList2" loCatId="list" qsTypeId="urn:microsoft.com/office/officeart/2005/8/quickstyle/simple5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535ABC40-F1E1-814D-8130-C868370D8BB8}">
      <dgm:prSet/>
      <dgm:spPr/>
      <dgm:t>
        <a:bodyPr/>
        <a:lstStyle/>
        <a:p>
          <a:r>
            <a:rPr lang="en-US" altLang="ko-KR" b="1">
              <a:latin typeface="Times New Roman" panose="02020603050405020304" pitchFamily="18" charset="0"/>
              <a:cs typeface="Times New Roman" panose="02020603050405020304" pitchFamily="18" charset="0"/>
            </a:rPr>
            <a:t>ENHANCED ENTITY RELATION (EER)</a:t>
          </a:r>
          <a:endParaRPr lang="ko-KR" alt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0BFD1F7-E5C3-1348-880A-FC997C55CD01}" type="parTrans" cxnId="{B071F829-E3E4-8A44-A653-E3273E4D4FF2}">
      <dgm:prSet/>
      <dgm:spPr/>
      <dgm:t>
        <a:bodyPr/>
        <a:lstStyle/>
        <a:p>
          <a:endParaRPr lang="en-GB"/>
        </a:p>
      </dgm:t>
    </dgm:pt>
    <dgm:pt modelId="{945E65E4-3125-674E-9276-1B82789A642B}" type="sibTrans" cxnId="{B071F829-E3E4-8A44-A653-E3273E4D4FF2}">
      <dgm:prSet/>
      <dgm:spPr/>
      <dgm:t>
        <a:bodyPr/>
        <a:lstStyle/>
        <a:p>
          <a:endParaRPr lang="en-GB"/>
        </a:p>
      </dgm:t>
    </dgm:pt>
    <dgm:pt modelId="{992CC30E-4790-8048-9CFC-9739E0ED8C58}">
      <dgm:prSet/>
      <dgm:spPr/>
      <dgm:t>
        <a:bodyPr/>
        <a:lstStyle/>
        <a:p>
          <a:r>
            <a:rPr lang="en-US" altLang="ko-KR" b="1">
              <a:latin typeface="Times New Roman" panose="02020603050405020304" pitchFamily="18" charset="0"/>
              <a:cs typeface="Times New Roman" panose="02020603050405020304" pitchFamily="18" charset="0"/>
            </a:rPr>
            <a:t>UNIFIED MODELING LANGUAGE (UML)</a:t>
          </a:r>
          <a:endParaRPr lang="ko-KR" alt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30465E7-FF02-5E44-898F-24EE723CA8F7}" type="parTrans" cxnId="{56621E53-62D3-B247-8F88-1F66FB6062E0}">
      <dgm:prSet/>
      <dgm:spPr/>
      <dgm:t>
        <a:bodyPr/>
        <a:lstStyle/>
        <a:p>
          <a:endParaRPr lang="en-GB"/>
        </a:p>
      </dgm:t>
    </dgm:pt>
    <dgm:pt modelId="{83A80491-8FEE-FF46-BCDC-A285AE307A25}" type="sibTrans" cxnId="{56621E53-62D3-B247-8F88-1F66FB6062E0}">
      <dgm:prSet/>
      <dgm:spPr/>
      <dgm:t>
        <a:bodyPr/>
        <a:lstStyle/>
        <a:p>
          <a:endParaRPr lang="en-GB"/>
        </a:p>
      </dgm:t>
    </dgm:pt>
    <dgm:pt modelId="{0A761E91-B208-8E4B-BA1A-90DC8B39F3EC}" type="pres">
      <dgm:prSet presAssocID="{89571157-F950-49C7-B026-729067237EA8}" presName="linear" presStyleCnt="0">
        <dgm:presLayoutVars>
          <dgm:animLvl val="lvl"/>
          <dgm:resizeHandles val="exact"/>
        </dgm:presLayoutVars>
      </dgm:prSet>
      <dgm:spPr/>
    </dgm:pt>
    <dgm:pt modelId="{966A9F2E-2899-E34B-AB5D-7D17EB6B8C6B}" type="pres">
      <dgm:prSet presAssocID="{535ABC40-F1E1-814D-8130-C868370D8BB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0CAC9E4-D3E8-6740-BE1A-F1ED44CE54B3}" type="pres">
      <dgm:prSet presAssocID="{945E65E4-3125-674E-9276-1B82789A642B}" presName="spacer" presStyleCnt="0"/>
      <dgm:spPr/>
    </dgm:pt>
    <dgm:pt modelId="{E992D1B1-6A09-EB49-809D-7E67C4501AFE}" type="pres">
      <dgm:prSet presAssocID="{992CC30E-4790-8048-9CFC-9739E0ED8C58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AEB4128-BB1F-9044-B88D-63B087FA3B64}" type="presOf" srcId="{992CC30E-4790-8048-9CFC-9739E0ED8C58}" destId="{E992D1B1-6A09-EB49-809D-7E67C4501AFE}" srcOrd="0" destOrd="0" presId="urn:microsoft.com/office/officeart/2005/8/layout/vList2"/>
    <dgm:cxn modelId="{B071F829-E3E4-8A44-A653-E3273E4D4FF2}" srcId="{89571157-F950-49C7-B026-729067237EA8}" destId="{535ABC40-F1E1-814D-8130-C868370D8BB8}" srcOrd="0" destOrd="0" parTransId="{E0BFD1F7-E5C3-1348-880A-FC997C55CD01}" sibTransId="{945E65E4-3125-674E-9276-1B82789A642B}"/>
    <dgm:cxn modelId="{56621E53-62D3-B247-8F88-1F66FB6062E0}" srcId="{89571157-F950-49C7-B026-729067237EA8}" destId="{992CC30E-4790-8048-9CFC-9739E0ED8C58}" srcOrd="1" destOrd="0" parTransId="{E30465E7-FF02-5E44-898F-24EE723CA8F7}" sibTransId="{83A80491-8FEE-FF46-BCDC-A285AE307A25}"/>
    <dgm:cxn modelId="{18E52C5D-8695-6348-AE2E-B050EF05C192}" type="presOf" srcId="{535ABC40-F1E1-814D-8130-C868370D8BB8}" destId="{966A9F2E-2899-E34B-AB5D-7D17EB6B8C6B}" srcOrd="0" destOrd="0" presId="urn:microsoft.com/office/officeart/2005/8/layout/vList2"/>
    <dgm:cxn modelId="{D18B1AE8-2192-9148-8BF0-BCADEBBB3D67}" type="presOf" srcId="{89571157-F950-49C7-B026-729067237EA8}" destId="{0A761E91-B208-8E4B-BA1A-90DC8B39F3EC}" srcOrd="0" destOrd="0" presId="urn:microsoft.com/office/officeart/2005/8/layout/vList2"/>
    <dgm:cxn modelId="{A80FD391-5ACF-004E-B3A6-5197DE359DF9}" type="presParOf" srcId="{0A761E91-B208-8E4B-BA1A-90DC8B39F3EC}" destId="{966A9F2E-2899-E34B-AB5D-7D17EB6B8C6B}" srcOrd="0" destOrd="0" presId="urn:microsoft.com/office/officeart/2005/8/layout/vList2"/>
    <dgm:cxn modelId="{A3855A39-F262-C144-AD59-562F23FD7656}" type="presParOf" srcId="{0A761E91-B208-8E4B-BA1A-90DC8B39F3EC}" destId="{F0CAC9E4-D3E8-6740-BE1A-F1ED44CE54B3}" srcOrd="1" destOrd="0" presId="urn:microsoft.com/office/officeart/2005/8/layout/vList2"/>
    <dgm:cxn modelId="{93558E98-0823-0749-8776-C096EDB424B9}" type="presParOf" srcId="{0A761E91-B208-8E4B-BA1A-90DC8B39F3EC}" destId="{E992D1B1-6A09-EB49-809D-7E67C4501AF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2A5EB7-1E3D-4D42-B4D7-7B2F7616AC70}">
      <dsp:nvSpPr>
        <dsp:cNvPr id="0" name=""/>
        <dsp:cNvSpPr/>
      </dsp:nvSpPr>
      <dsp:spPr>
        <a:xfrm>
          <a:off x="3198" y="1131419"/>
          <a:ext cx="2283388" cy="14499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F6849EE-D95A-8841-8659-CA67237044F1}">
      <dsp:nvSpPr>
        <dsp:cNvPr id="0" name=""/>
        <dsp:cNvSpPr/>
      </dsp:nvSpPr>
      <dsp:spPr>
        <a:xfrm>
          <a:off x="256907" y="1372443"/>
          <a:ext cx="2283388" cy="144995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INTRODUCTION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9375" y="1414911"/>
        <a:ext cx="2198452" cy="1365015"/>
      </dsp:txXfrm>
    </dsp:sp>
    <dsp:sp modelId="{463E11CD-6241-314E-89C6-05D59C0EBAAE}">
      <dsp:nvSpPr>
        <dsp:cNvPr id="0" name=""/>
        <dsp:cNvSpPr/>
      </dsp:nvSpPr>
      <dsp:spPr>
        <a:xfrm>
          <a:off x="2794005" y="1131419"/>
          <a:ext cx="2283388" cy="14499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AE6326-6A32-4344-BE28-4583882C5CB2}">
      <dsp:nvSpPr>
        <dsp:cNvPr id="0" name=""/>
        <dsp:cNvSpPr/>
      </dsp:nvSpPr>
      <dsp:spPr>
        <a:xfrm>
          <a:off x="3047715" y="1372443"/>
          <a:ext cx="2283388" cy="144995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BUSINESS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PROBLEM</a:t>
          </a:r>
          <a:endParaRPr lang="en-IN" sz="1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90183" y="1414911"/>
        <a:ext cx="2198452" cy="1365015"/>
      </dsp:txXfrm>
    </dsp:sp>
    <dsp:sp modelId="{E9E8E75A-6E47-3D4A-8FCA-31D442EC4EC8}">
      <dsp:nvSpPr>
        <dsp:cNvPr id="0" name=""/>
        <dsp:cNvSpPr/>
      </dsp:nvSpPr>
      <dsp:spPr>
        <a:xfrm>
          <a:off x="5584813" y="1131419"/>
          <a:ext cx="2283388" cy="14499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60977F-73D8-A040-98F9-58CF15A1C6B4}">
      <dsp:nvSpPr>
        <dsp:cNvPr id="0" name=""/>
        <dsp:cNvSpPr/>
      </dsp:nvSpPr>
      <dsp:spPr>
        <a:xfrm>
          <a:off x="5838523" y="1372443"/>
          <a:ext cx="2283388" cy="144995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CONCEPTUAL DATA MODEL(EER &amp; UML)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880991" y="1414911"/>
        <a:ext cx="2198452" cy="1365015"/>
      </dsp:txXfrm>
    </dsp:sp>
    <dsp:sp modelId="{20E4C7EA-46BB-EB41-88E6-3B81226A86E0}">
      <dsp:nvSpPr>
        <dsp:cNvPr id="0" name=""/>
        <dsp:cNvSpPr/>
      </dsp:nvSpPr>
      <dsp:spPr>
        <a:xfrm>
          <a:off x="8375621" y="1131419"/>
          <a:ext cx="2283388" cy="14499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2EE5EAE-5A00-4141-9AED-DC2C1434986C}">
      <dsp:nvSpPr>
        <dsp:cNvPr id="0" name=""/>
        <dsp:cNvSpPr/>
      </dsp:nvSpPr>
      <dsp:spPr>
        <a:xfrm>
          <a:off x="8629331" y="1372443"/>
          <a:ext cx="2283388" cy="144995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RELATIONAL MODEL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671799" y="1414911"/>
        <a:ext cx="2198452" cy="13650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6A9F2E-2899-E34B-AB5D-7D17EB6B8C6B}">
      <dsp:nvSpPr>
        <dsp:cNvPr id="0" name=""/>
        <dsp:cNvSpPr/>
      </dsp:nvSpPr>
      <dsp:spPr>
        <a:xfrm>
          <a:off x="0" y="374708"/>
          <a:ext cx="4765949" cy="125307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4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ENHANCED ENTITY RELATION (EER)</a:t>
          </a:r>
          <a:endParaRPr lang="ko-KR" altLang="en-US" sz="34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1170" y="435878"/>
        <a:ext cx="4643609" cy="1130730"/>
      </dsp:txXfrm>
    </dsp:sp>
    <dsp:sp modelId="{E992D1B1-6A09-EB49-809D-7E67C4501AFE}">
      <dsp:nvSpPr>
        <dsp:cNvPr id="0" name=""/>
        <dsp:cNvSpPr/>
      </dsp:nvSpPr>
      <dsp:spPr>
        <a:xfrm>
          <a:off x="0" y="1725698"/>
          <a:ext cx="4765949" cy="125307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4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UNIFIED MODELING LANGUAGE (UML)</a:t>
          </a:r>
          <a:endParaRPr lang="ko-KR" altLang="en-US" sz="34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1170" y="1786868"/>
        <a:ext cx="4643609" cy="11307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9230B0E-39ED-45EA-AD95-669D0616B3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82B798-201A-4B14-B1F0-6A660C5C72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 altLang="ko-KR"/>
              <a:t>IE6700 15220 Data Management for Analytics SEC-02 Fall 2023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2F5857-B39B-4284-A086-C6DE2719C9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3EF34-7656-4396-AEBE-2B554E5E93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78219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2023. 12. 7.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 altLang="ko-KR"/>
              <a:t>IE6700 15220 Data Management for Analytics SEC-02 Fall 2023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7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7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7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7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7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7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7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3E1D4035-76E5-4B5B-BD19-144A9A4140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"/>
            <a:ext cx="5829300" cy="2421510"/>
          </a:xfrm>
          <a:prstGeom prst="rect">
            <a:avLst/>
          </a:prstGeom>
        </p:spPr>
      </p:pic>
      <p:pic>
        <p:nvPicPr>
          <p:cNvPr id="38" name="그래픽 37">
            <a:extLst>
              <a:ext uri="{FF2B5EF4-FFF2-40B4-BE49-F238E27FC236}">
                <a16:creationId xmlns:a16="http://schemas.microsoft.com/office/drawing/2014/main" id="{78EBD20B-6A24-42C7-9B02-4293BC0BB0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 flipV="1">
            <a:off x="6362700" y="4436490"/>
            <a:ext cx="5829300" cy="24215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61375AA-5667-416A-AE4D-42F91A8A21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8" r="1" b="8"/>
          <a:stretch/>
        </p:blipFill>
        <p:spPr>
          <a:xfrm>
            <a:off x="7767014" y="89223"/>
            <a:ext cx="4424986" cy="379235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8A2706E-EEFD-4DA8-8333-88D61BC7CB8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164" y="2573489"/>
            <a:ext cx="2364888" cy="379300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64DF835-F277-4242-AE9A-7A9CE68525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" t="8" r="10" b="8"/>
          <a:stretch/>
        </p:blipFill>
        <p:spPr>
          <a:xfrm>
            <a:off x="8361826" y="2976423"/>
            <a:ext cx="3830174" cy="379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8">
            <a:extLst>
              <a:ext uri="{FF2B5EF4-FFF2-40B4-BE49-F238E27FC236}">
                <a16:creationId xmlns:a16="http://schemas.microsoft.com/office/drawing/2014/main" id="{715AF43E-6063-4F68-80C9-7D828906085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796206" y="1325444"/>
            <a:ext cx="5209432" cy="32227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39D14053-AD03-46F2-BB01-BBDF709C93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6878E8C8-604D-40C4-A5DF-150602AC729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0249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id="{A4C854C2-1409-4AEE-AE71-B2A438DAEC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2C61DFBC-502D-4503-9524-0B7396A3A2FC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165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9B1630D6-BFF2-40F8-914B-23F9B90DC2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B28CA327-58F8-48C6-9DDC-62DDDB5BD27B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0297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D8FC675E-99BE-4D0B-8D44-790D9C49E3D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81900" y="1110600"/>
            <a:ext cx="3488400" cy="4636800"/>
          </a:xfrm>
          <a:prstGeom prst="roundRect">
            <a:avLst>
              <a:gd name="adj" fmla="val 841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68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36485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EBE7C74E-789C-4791-983E-E2FC0284A28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08357" y="1933576"/>
            <a:ext cx="4857162" cy="2247122"/>
          </a:xfrm>
          <a:prstGeom prst="roundRect">
            <a:avLst>
              <a:gd name="adj" fmla="val 762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6E143581-9427-4E7D-ADB1-83D12519888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26481" y="1933576"/>
            <a:ext cx="4857162" cy="2247122"/>
          </a:xfrm>
          <a:prstGeom prst="roundRect">
            <a:avLst>
              <a:gd name="adj" fmla="val 762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2687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E0F54785-A4C9-434E-86C7-44F1C295C8B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735528" y="1906692"/>
            <a:ext cx="2193515" cy="219476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D97B67BD-677B-4E6C-8491-A8EA308FFDB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62958" y="1906692"/>
            <a:ext cx="2193515" cy="219476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D8548AF9-960E-4622-B63A-2F78929D95D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790387" y="1906692"/>
            <a:ext cx="2193515" cy="219476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3229A546-D232-4204-A547-C36E3BAEDBF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8098" y="1906692"/>
            <a:ext cx="2193515" cy="219476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0155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D6928834-802E-45E2-B6A2-DFA5BF6C95F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906531" y="2007008"/>
            <a:ext cx="4542519" cy="2843984"/>
          </a:xfrm>
          <a:prstGeom prst="roundRect">
            <a:avLst>
              <a:gd name="adj" fmla="val 461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BA9681D2-F059-4FCB-BD07-CE83FAC59A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D7531283-639C-4313-968A-4CB18BCAF002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5378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9B77D731-801E-4CAC-BDA6-C8C1611342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9400" y="3320862"/>
            <a:ext cx="10753200" cy="2817138"/>
          </a:xfrm>
          <a:prstGeom prst="roundRect">
            <a:avLst>
              <a:gd name="adj" fmla="val 72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B859BAEC-F807-4778-88F4-1B2B15AEC4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F392B974-5071-4010-9ECD-C38F9AC50B1B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183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11">
            <a:extLst>
              <a:ext uri="{FF2B5EF4-FFF2-40B4-BE49-F238E27FC236}">
                <a16:creationId xmlns:a16="http://schemas.microsoft.com/office/drawing/2014/main" id="{004AA469-AACC-4651-B587-7E2A26281B3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162028" y="1059419"/>
            <a:ext cx="2194694" cy="4761846"/>
          </a:xfrm>
          <a:prstGeom prst="roundRect">
            <a:avLst>
              <a:gd name="adj" fmla="val 1413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AF59BA20-DC85-466D-9C75-7B07E5C2B6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3A2F38C3-1541-443D-B0E5-4AF803D6E9A0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243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1628A500-E7FF-4439-8FD1-40F56EF8BB5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33479" y="947752"/>
            <a:ext cx="3720526" cy="4962496"/>
          </a:xfrm>
          <a:prstGeom prst="roundRect">
            <a:avLst>
              <a:gd name="adj" fmla="val 137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ED8F962E-0637-4D45-B71E-6AAE988496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132337F2-5EAC-4FD7-85A8-A5ACBAE25888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289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D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래픽 36">
            <a:extLst>
              <a:ext uri="{FF2B5EF4-FFF2-40B4-BE49-F238E27FC236}">
                <a16:creationId xmlns:a16="http://schemas.microsoft.com/office/drawing/2014/main" id="{37B77F28-5549-402A-AE85-0463D19625F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-1" y="1"/>
            <a:ext cx="3424141" cy="1422399"/>
          </a:xfrm>
          <a:prstGeom prst="rect">
            <a:avLst/>
          </a:prstGeom>
        </p:spPr>
      </p:pic>
      <p:pic>
        <p:nvPicPr>
          <p:cNvPr id="38" name="그래픽 37">
            <a:extLst>
              <a:ext uri="{FF2B5EF4-FFF2-40B4-BE49-F238E27FC236}">
                <a16:creationId xmlns:a16="http://schemas.microsoft.com/office/drawing/2014/main" id="{EEA75BA8-1078-4420-9E6F-2A1F2FD3722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 flipV="1">
            <a:off x="8767859" y="5435601"/>
            <a:ext cx="3424141" cy="142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87" r:id="rId11"/>
    <p:sldLayoutId id="2147483664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C13D9B-ABD9-4D08-8638-C0405C9EBECC}"/>
              </a:ext>
            </a:extLst>
          </p:cNvPr>
          <p:cNvSpPr txBox="1"/>
          <p:nvPr/>
        </p:nvSpPr>
        <p:spPr>
          <a:xfrm>
            <a:off x="728224" y="2612864"/>
            <a:ext cx="58169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020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E-commerce Profitability Inventory Optimization </a:t>
            </a:r>
            <a:endParaRPr lang="ko-KR" altLang="en-US" sz="4000" b="1" dirty="0">
              <a:solidFill>
                <a:srgbClr val="020E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3D11CE-07B6-4C7B-BE6D-1988264FF5E8}"/>
              </a:ext>
            </a:extLst>
          </p:cNvPr>
          <p:cNvSpPr txBox="1"/>
          <p:nvPr/>
        </p:nvSpPr>
        <p:spPr>
          <a:xfrm>
            <a:off x="728225" y="4090741"/>
            <a:ext cx="56344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020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23</a:t>
            </a:r>
            <a:endParaRPr lang="ko-KR" altLang="en-US" sz="2000" b="1" dirty="0">
              <a:solidFill>
                <a:srgbClr val="020E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9EC1A6-E453-4218-A43D-D41795C6FDDD}"/>
              </a:ext>
            </a:extLst>
          </p:cNvPr>
          <p:cNvSpPr txBox="1"/>
          <p:nvPr/>
        </p:nvSpPr>
        <p:spPr>
          <a:xfrm>
            <a:off x="728224" y="4644739"/>
            <a:ext cx="5634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020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002813145     MANOGHN KANDIRAJU                            (857) 423 5798</a:t>
            </a:r>
          </a:p>
          <a:p>
            <a:r>
              <a:rPr lang="en-US" altLang="ko-KR" sz="1200" b="1" dirty="0">
                <a:solidFill>
                  <a:srgbClr val="020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002697773     RISHWANTH REDDY YADAMAKANTI   (737) 881 2194</a:t>
            </a:r>
            <a:endParaRPr lang="ko-KR" altLang="en-US" sz="1200" b="1" dirty="0">
              <a:solidFill>
                <a:srgbClr val="020E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C8C07CB-A1AA-1FE2-3AF6-3373C054F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9" y="146957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325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85A584-78CC-D85B-7DBE-F30429058C88}"/>
              </a:ext>
            </a:extLst>
          </p:cNvPr>
          <p:cNvSpPr txBox="1"/>
          <p:nvPr/>
        </p:nvSpPr>
        <p:spPr>
          <a:xfrm>
            <a:off x="1463719" y="822590"/>
            <a:ext cx="9367686" cy="5050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just" defTabSz="713232" latinLnBrk="0">
              <a:lnSpc>
                <a:spcPct val="90000"/>
              </a:lnSpc>
              <a:spcAft>
                <a:spcPts val="468"/>
              </a:spcAft>
            </a:pPr>
            <a:r>
              <a:rPr lang="en-US" sz="1600" b="1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Vendor(</a:t>
            </a:r>
            <a:r>
              <a:rPr lang="en-US" sz="1600" b="1" kern="1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vendor_id</a:t>
            </a:r>
            <a:r>
              <a:rPr lang="en-US" sz="1600" b="1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vendor_name</a:t>
            </a:r>
            <a:r>
              <a:rPr lang="en-US" sz="1600" b="1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kern="1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vendor_loc</a:t>
            </a:r>
            <a:r>
              <a:rPr lang="en-US" sz="1600" b="1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 algn="just" defTabSz="713232" latinLnBrk="0">
              <a:lnSpc>
                <a:spcPct val="90000"/>
              </a:lnSpc>
              <a:spcAft>
                <a:spcPts val="468"/>
              </a:spcAft>
              <a:buFont typeface="Arial" panose="020B0604020202020204" pitchFamily="34" charset="0"/>
              <a:buChar char="•"/>
            </a:pPr>
            <a:r>
              <a:rPr lang="en-US" sz="1600" kern="1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vendor_id</a:t>
            </a:r>
            <a:r>
              <a:rPr lang="en-US" sz="1600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Primary key and NOT NULL</a:t>
            </a:r>
          </a:p>
          <a:p>
            <a:pPr algn="just" defTabSz="713232" latinLnBrk="0">
              <a:lnSpc>
                <a:spcPct val="90000"/>
              </a:lnSpc>
              <a:spcAft>
                <a:spcPts val="468"/>
              </a:spcAft>
            </a:pPr>
            <a:endPara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13232"/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Transaction(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transaction_id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purchase_date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713232">
              <a:buFont typeface="Arial" panose="020B0604020202020204" pitchFamily="34" charset="0"/>
              <a:buChar char="•"/>
            </a:pP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Primary key and NOT NULL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713232">
              <a:buFont typeface="Arial" panose="020B0604020202020204" pitchFamily="34" charset="0"/>
              <a:buChar char="•"/>
            </a:pP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Foreign key (references User(</a:t>
            </a: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713232">
              <a:buFont typeface="Arial" panose="020B0604020202020204" pitchFamily="34" charset="0"/>
              <a:buChar char="•"/>
            </a:pP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Foreign key (references Product(</a:t>
            </a: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defTabSz="713232"/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13232"/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PaymentMethod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payment_method_id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payment_method_name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713232">
              <a:buFont typeface="Arial" panose="020B0604020202020204" pitchFamily="34" charset="0"/>
              <a:buChar char="•"/>
            </a:pP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Foreign key (references User(</a:t>
            </a: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713232">
              <a:buFont typeface="Arial" panose="020B0604020202020204" pitchFamily="34" charset="0"/>
              <a:buChar char="•"/>
            </a:pP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payment_method_id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Primary key and NOT NULL</a:t>
            </a:r>
          </a:p>
          <a:p>
            <a:pPr defTabSz="713232"/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13232"/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ProductImageLink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img_link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product_link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713232">
              <a:buFont typeface="Arial" panose="020B0604020202020204" pitchFamily="34" charset="0"/>
              <a:buChar char="•"/>
            </a:pP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Primary key and Foreign key (references Product(</a:t>
            </a: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defTabSz="713232"/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13232"/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StockStatus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stock_status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stock_quantity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713232">
              <a:buFont typeface="Arial" panose="020B0604020202020204" pitchFamily="34" charset="0"/>
              <a:buChar char="•"/>
            </a:pP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Primary key and Foreign key (references Product(</a:t>
            </a: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defTabSz="713232"/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713232"/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PaymentStatus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transaction_id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payment_status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713232">
              <a:buFont typeface="Arial" panose="020B0604020202020204" pitchFamily="34" charset="0"/>
              <a:buChar char="•"/>
            </a:pP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Foreign key (references Transaction(</a:t>
            </a:r>
            <a:r>
              <a:rPr lang="en-GB" sz="1600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transaction_id</a:t>
            </a:r>
            <a:r>
              <a:rPr lang="en-GB" sz="16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00226E-CD2D-D98D-3688-755ECEB62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92" y="21167"/>
            <a:ext cx="1905000" cy="622300"/>
          </a:xfrm>
          <a:prstGeom prst="rect">
            <a:avLst/>
          </a:prstGeom>
        </p:spPr>
      </p:pic>
      <p:pic>
        <p:nvPicPr>
          <p:cNvPr id="2" name="그림 16">
            <a:extLst>
              <a:ext uri="{FF2B5EF4-FFF2-40B4-BE49-F238E27FC236}">
                <a16:creationId xmlns:a16="http://schemas.microsoft.com/office/drawing/2014/main" id="{8941777F-E9B2-3B33-6051-B5CE90E14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061" y="1124730"/>
            <a:ext cx="2217971" cy="245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324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0" name="Rectangle 209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5255E5-846B-4B87-8043-536DCBD70BAF}"/>
              </a:ext>
            </a:extLst>
          </p:cNvPr>
          <p:cNvSpPr txBox="1"/>
          <p:nvPr/>
        </p:nvSpPr>
        <p:spPr>
          <a:xfrm>
            <a:off x="874815" y="798703"/>
            <a:ext cx="5221185" cy="3072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ko-KR"/>
            </a:defPPr>
            <a:lvl1pPr>
              <a:defRPr sz="2400">
                <a:solidFill>
                  <a:srgbClr val="00488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6000" b="1" kern="12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THANKS !</a:t>
            </a:r>
          </a:p>
        </p:txBody>
      </p:sp>
      <p:sp>
        <p:nvSpPr>
          <p:cNvPr id="212" name="Freeform: Shape 211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4" name="Freeform: Shape 213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2" name="Graphic 161" descr="Winking Face with No Fill">
            <a:extLst>
              <a:ext uri="{FF2B5EF4-FFF2-40B4-BE49-F238E27FC236}">
                <a16:creationId xmlns:a16="http://schemas.microsoft.com/office/drawing/2014/main" id="{5BCE1F18-C069-4CC9-58AE-B7D4D401B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3046" y="1209578"/>
            <a:ext cx="4055897" cy="405589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8" name="Freeform: Shape 217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0" name="Freeform: Shape 219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2" name="Freeform: Shape 221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48BD95-74C8-2A25-DF8F-E4960E529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629" y="146957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close-up of a blue and green wavy surface&#10;&#10;Description automatically generated">
            <a:extLst>
              <a:ext uri="{FF2B5EF4-FFF2-40B4-BE49-F238E27FC236}">
                <a16:creationId xmlns:a16="http://schemas.microsoft.com/office/drawing/2014/main" id="{A62A1326-65A4-0336-84C9-EE56B8147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07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230A3A-6064-4EBD-80E1-D5CC4D56A5EA}"/>
              </a:ext>
            </a:extLst>
          </p:cNvPr>
          <p:cNvSpPr txBox="1"/>
          <p:nvPr/>
        </p:nvSpPr>
        <p:spPr>
          <a:xfrm>
            <a:off x="753161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0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CONTENTS</a:t>
            </a:r>
          </a:p>
        </p:txBody>
      </p:sp>
      <p:graphicFrame>
        <p:nvGraphicFramePr>
          <p:cNvPr id="43" name="TextBox 5">
            <a:extLst>
              <a:ext uri="{FF2B5EF4-FFF2-40B4-BE49-F238E27FC236}">
                <a16:creationId xmlns:a16="http://schemas.microsoft.com/office/drawing/2014/main" id="{AF49245C-99AA-3A8B-9319-2F4C99313E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5248978"/>
              </p:ext>
            </p:extLst>
          </p:nvPr>
        </p:nvGraphicFramePr>
        <p:xfrm>
          <a:off x="437882" y="2421228"/>
          <a:ext cx="10915918" cy="3953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1" name="Picture 50">
            <a:extLst>
              <a:ext uri="{FF2B5EF4-FFF2-40B4-BE49-F238E27FC236}">
                <a16:creationId xmlns:a16="http://schemas.microsoft.com/office/drawing/2014/main" id="{39D026B1-3828-B2FC-D792-CD299D9370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629" y="146957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280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0C0A14-CA60-4835-B25E-EF55AC86B628}"/>
              </a:ext>
            </a:extLst>
          </p:cNvPr>
          <p:cNvSpPr txBox="1"/>
          <p:nvPr/>
        </p:nvSpPr>
        <p:spPr>
          <a:xfrm>
            <a:off x="838200" y="560690"/>
            <a:ext cx="538750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DA169C-6A2F-4B99-AB0A-B4F71A295631}"/>
              </a:ext>
            </a:extLst>
          </p:cNvPr>
          <p:cNvSpPr txBox="1"/>
          <p:nvPr/>
        </p:nvSpPr>
        <p:spPr>
          <a:xfrm>
            <a:off x="838200" y="1825625"/>
            <a:ext cx="538750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ko-KR"/>
            </a:defPPr>
            <a:lvl1pPr marL="171450" indent="-171450">
              <a:buFont typeface="Wingdings" panose="05000000000000000000" pitchFamily="2" charset="2"/>
              <a:buChar char="§"/>
              <a:defRPr sz="1200">
                <a:solidFill>
                  <a:srgbClr val="4D4D4D"/>
                </a:solidFill>
              </a:defRPr>
            </a:lvl1pPr>
          </a:lstStyle>
          <a:p>
            <a:pPr algn="just" latinLnBrk="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Convenience is king in the age of digital technology today. Thanks to electronic commerce, or e-commerce, the internet, which was originally used exclusively for information and networking, has evolved into a humming marketplace. </a:t>
            </a:r>
          </a:p>
          <a:p>
            <a:pPr marL="0" indent="-22860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latinLnBrk="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E-commerce, which includes both retail and wholesale, is quickly increasing in popularity and is quickly becoming a crucial component of contemporary business. It gives customers a wide range of options, including a variety of brands, sizes, and product groups including electronics and housewares. Customers can easily examine these possibilities and make selections from many vendors through online apps, encouraging healthy competition. </a:t>
            </a:r>
          </a:p>
          <a:p>
            <a:pPr marL="0" indent="-22860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latinLnBrk="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E-commerce stands out for its ability to offer products at various prices to suit all price points, from budget-friendly to upscale. Online purchasing is becoming widely used as a result of this accessibility. As a result, companies are scrambling to build a strong online presence with transactional capabilities to satisfy customers' changing needs. </a:t>
            </a:r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2860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Placeholder 3" descr="A cartoon character with a large cellphone and a person holding a megaphone&#10;&#10;Description automatically generated">
            <a:extLst>
              <a:ext uri="{FF2B5EF4-FFF2-40B4-BE49-F238E27FC236}">
                <a16:creationId xmlns:a16="http://schemas.microsoft.com/office/drawing/2014/main" id="{77C7A755-2199-485E-0143-D27192EBDA1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" r="2" b="2"/>
          <a:stretch/>
        </p:blipFill>
        <p:spPr>
          <a:xfrm>
            <a:off x="6621294" y="1295416"/>
            <a:ext cx="5570706" cy="5562584"/>
          </a:xfrm>
          <a:custGeom>
            <a:avLst/>
            <a:gdLst/>
            <a:ahLst/>
            <a:cxnLst/>
            <a:rect l="l" t="t" r="r" b="b"/>
            <a:pathLst>
              <a:path w="5570706" h="5562584">
                <a:moveTo>
                  <a:pt x="3374687" y="0"/>
                </a:moveTo>
                <a:cubicBezTo>
                  <a:pt x="4190094" y="0"/>
                  <a:pt x="4937956" y="289196"/>
                  <a:pt x="5521301" y="770615"/>
                </a:cubicBezTo>
                <a:lnTo>
                  <a:pt x="5570706" y="815517"/>
                </a:lnTo>
                <a:lnTo>
                  <a:pt x="5570706" y="5562584"/>
                </a:lnTo>
                <a:lnTo>
                  <a:pt x="808135" y="5562584"/>
                </a:lnTo>
                <a:lnTo>
                  <a:pt x="770615" y="5521302"/>
                </a:lnTo>
                <a:cubicBezTo>
                  <a:pt x="289196" y="4937957"/>
                  <a:pt x="0" y="4190095"/>
                  <a:pt x="0" y="3374687"/>
                </a:cubicBezTo>
                <a:cubicBezTo>
                  <a:pt x="0" y="1510899"/>
                  <a:pt x="1510899" y="0"/>
                  <a:pt x="3374687" y="0"/>
                </a:cubicBezTo>
                <a:close/>
              </a:path>
            </a:pathLst>
          </a:custGeom>
        </p:spPr>
      </p:pic>
      <p:sp>
        <p:nvSpPr>
          <p:cNvPr id="39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226151-516A-E6D3-7C15-4C325D9B1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9" y="146957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42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6" name="Rectangle 115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61941D-4124-4F25-94EC-2E7D830787AA}"/>
              </a:ext>
            </a:extLst>
          </p:cNvPr>
          <p:cNvSpPr txBox="1"/>
          <p:nvPr/>
        </p:nvSpPr>
        <p:spPr>
          <a:xfrm>
            <a:off x="6096000" y="769257"/>
            <a:ext cx="4977976" cy="763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600" b="1" kern="1200" dirty="0">
                <a:solidFill>
                  <a:schemeClr val="tx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BUSINESS PROBLEM</a:t>
            </a:r>
          </a:p>
        </p:txBody>
      </p:sp>
      <p:pic>
        <p:nvPicPr>
          <p:cNvPr id="10" name="그림 8" descr="A shopping cart on a cell phone&#10;&#10;Description automatically generated">
            <a:extLst>
              <a:ext uri="{FF2B5EF4-FFF2-40B4-BE49-F238E27FC236}">
                <a16:creationId xmlns:a16="http://schemas.microsoft.com/office/drawing/2014/main" id="{D129DBB0-ADBD-2CE2-2A20-196347494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46" y="2230670"/>
            <a:ext cx="3661831" cy="2746373"/>
          </a:xfrm>
          <a:prstGeom prst="rect">
            <a:avLst/>
          </a:prstGeom>
        </p:spPr>
      </p:pic>
      <p:sp>
        <p:nvSpPr>
          <p:cNvPr id="118" name="TextBox 117">
            <a:extLst>
              <a:ext uri="{FF2B5EF4-FFF2-40B4-BE49-F238E27FC236}">
                <a16:creationId xmlns:a16="http://schemas.microsoft.com/office/drawing/2014/main" id="{421E2EE9-2DF6-EAF8-FED1-1D139DA52E71}"/>
              </a:ext>
            </a:extLst>
          </p:cNvPr>
          <p:cNvSpPr txBox="1"/>
          <p:nvPr/>
        </p:nvSpPr>
        <p:spPr>
          <a:xfrm>
            <a:off x="6102423" y="1387976"/>
            <a:ext cx="5928606" cy="54700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284607" indent="-22860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focuses on applying data management to enhance many facts about e-commerce online retail operations and data management principles. All issue statements will be discussed and show how data management and analysis can provide answers and insights. </a:t>
            </a:r>
          </a:p>
          <a:p>
            <a:pPr marL="284607" indent="-22860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major data management that we considering is the profit that the e-commerce website is earning considering all the product costs and selling costs which will be incurred to deliver the product to the customers. </a:t>
            </a:r>
          </a:p>
          <a:p>
            <a:pPr marL="284607" indent="-22860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analyzing past data of e-commerce, which includes product categories, which products are getting sold in high demand, product category performance, customer </a:t>
            </a:r>
            <a:r>
              <a:rPr lang="en-US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behaviour</a:t>
            </a: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the product he bought, Maximizing profit needs gathering historical data on an e-commerce site that includes sales transactions (i.e., order date, product date, product ID, quantity sold, cost, and product categories) 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DBEE4DAC-6379-BE4C-426D-68FC223AA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9" y="146957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093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230A3A-6064-4EBD-80E1-D5CC4D56A5EA}"/>
              </a:ext>
            </a:extLst>
          </p:cNvPr>
          <p:cNvSpPr txBox="1"/>
          <p:nvPr/>
        </p:nvSpPr>
        <p:spPr>
          <a:xfrm>
            <a:off x="804672" y="802955"/>
            <a:ext cx="4766330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600" b="1" kern="1200" dirty="0">
                <a:solidFill>
                  <a:schemeClr val="tx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CONCEPTUAL DATA MODEL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Picture 21" descr="A close-up of a blue and green wavy surface&#10;&#10;Description automatically generated">
            <a:extLst>
              <a:ext uri="{FF2B5EF4-FFF2-40B4-BE49-F238E27FC236}">
                <a16:creationId xmlns:a16="http://schemas.microsoft.com/office/drawing/2014/main" id="{A62A1326-65A4-0336-84C9-EE56B8147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81" b="39269"/>
          <a:stretch/>
        </p:blipFill>
        <p:spPr>
          <a:xfrm>
            <a:off x="7708392" y="2725769"/>
            <a:ext cx="4142232" cy="2330005"/>
          </a:xfrm>
          <a:prstGeom prst="rect">
            <a:avLst/>
          </a:prstGeom>
        </p:spPr>
      </p:pic>
      <p:graphicFrame>
        <p:nvGraphicFramePr>
          <p:cNvPr id="43" name="TextBox 5">
            <a:extLst>
              <a:ext uri="{FF2B5EF4-FFF2-40B4-BE49-F238E27FC236}">
                <a16:creationId xmlns:a16="http://schemas.microsoft.com/office/drawing/2014/main" id="{AF49245C-99AA-3A8B-9319-2F4C99313E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4585461"/>
              </p:ext>
            </p:extLst>
          </p:nvPr>
        </p:nvGraphicFramePr>
        <p:xfrm>
          <a:off x="804672" y="2421683"/>
          <a:ext cx="4765949" cy="33534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79D7410B-29A2-1794-EEA1-D326514EA0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629" y="146957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586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D5BBE0-03B3-487F-B0F8-1B8A1C636E5D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Enhanced Entity Relation (EER)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C8ED9E-08A7-4E24-8336-6EFFDDA3A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804" y="146957"/>
            <a:ext cx="7533567" cy="62399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E5E967-C9E6-BEB9-A279-D2E538B19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9" y="146957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948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531383" y="892870"/>
            <a:ext cx="640871" cy="5321663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530789" y="643466"/>
            <a:ext cx="381465" cy="5145033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19746" y="643466"/>
            <a:ext cx="9923097" cy="4893655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7E4DC-BDCE-21B6-C789-AABBC6D5FC90}"/>
              </a:ext>
            </a:extLst>
          </p:cNvPr>
          <p:cNvSpPr txBox="1"/>
          <p:nvPr/>
        </p:nvSpPr>
        <p:spPr>
          <a:xfrm>
            <a:off x="1019745" y="643466"/>
            <a:ext cx="4566626" cy="4934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defTabSz="526694">
              <a:spcAft>
                <a:spcPts val="540"/>
              </a:spcAft>
            </a:pP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– Category: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product belongs to one category.</a:t>
            </a: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category can have at least one/multiple products. </a:t>
            </a:r>
          </a:p>
          <a:p>
            <a:pPr algn="just" defTabSz="526694">
              <a:spcAft>
                <a:spcPts val="540"/>
              </a:spcAft>
            </a:pP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- Vendor: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product is supplied by one/many vendors.</a:t>
            </a: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vendor can supply multiple products.</a:t>
            </a: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- User: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product can be purchased by multiple users. </a:t>
            </a: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user can purchase multiple products.</a:t>
            </a:r>
          </a:p>
          <a:p>
            <a:pPr algn="just" defTabSz="526694">
              <a:spcAft>
                <a:spcPts val="540"/>
              </a:spcAft>
            </a:pP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– Stock Status: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product has one stock status. </a:t>
            </a: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(Optional) Each stock status is associated with one product.</a:t>
            </a:r>
          </a:p>
          <a:p>
            <a:pPr algn="just" defTabSz="526694">
              <a:spcAft>
                <a:spcPts val="540"/>
              </a:spcAft>
            </a:pPr>
            <a:endParaRPr lang="en-GB" sz="14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- Review: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user can write ZERO to multiple reviews. </a:t>
            </a: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587AAC-C871-5B4B-5F15-7BAEF42A60C2}"/>
              </a:ext>
            </a:extLst>
          </p:cNvPr>
          <p:cNvSpPr txBox="1"/>
          <p:nvPr/>
        </p:nvSpPr>
        <p:spPr>
          <a:xfrm>
            <a:off x="6154895" y="680419"/>
            <a:ext cx="4566626" cy="4775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defTabSz="526694">
              <a:spcAft>
                <a:spcPts val="540"/>
              </a:spcAft>
            </a:pP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 - User: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user can have ZERO to multiple transactions.</a:t>
            </a:r>
          </a:p>
          <a:p>
            <a:pPr algn="just" defTabSz="526694">
              <a:spcAft>
                <a:spcPts val="540"/>
              </a:spcAft>
            </a:pP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 -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PaymentMethod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transaction is associated with one payment method.</a:t>
            </a: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payment method can be associated with multiple transactions.</a:t>
            </a:r>
          </a:p>
          <a:p>
            <a:pPr algn="just" defTabSz="526694">
              <a:spcAft>
                <a:spcPts val="540"/>
              </a:spcAft>
            </a:pP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 – payment status: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transaction has one payment status.</a:t>
            </a:r>
          </a:p>
          <a:p>
            <a:pPr algn="just" defTabSz="526694">
              <a:spcAft>
                <a:spcPts val="540"/>
              </a:spcAft>
            </a:pP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PaymentMethod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GB" sz="1600" b="1" kern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PaymentStatus</a:t>
            </a:r>
            <a:r>
              <a:rPr lang="en-GB" sz="1600" b="1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16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payment method has one default payment status. (1)</a:t>
            </a:r>
            <a:endParaRPr lang="en-IN" sz="1400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r>
              <a:rPr lang="en-GB" sz="1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payment status can be associated with multiple payment methods. (M)</a:t>
            </a:r>
          </a:p>
          <a:p>
            <a:pPr algn="just" defTabSz="526694">
              <a:spcAft>
                <a:spcPts val="540"/>
              </a:spcAft>
            </a:pPr>
            <a:endParaRPr lang="en-GB" sz="1400" kern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 defTabSz="526694">
              <a:spcAft>
                <a:spcPts val="540"/>
              </a:spcAft>
            </a:pPr>
            <a:endParaRPr lang="en-IN" sz="1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9D2733-149E-B1F1-010B-FAF389D52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5" y="21166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487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F7AB47E-9C83-475D-A7BB-5D91F321F992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UML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F56C81-D9DE-BB22-1F01-9046D6803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8623" y="347730"/>
            <a:ext cx="7289393" cy="59371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E733E7-C9FA-4D54-180E-3DF72940B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9" y="146957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46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5" name="Rectangle 10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C351EC-EFDF-4FE5-BBAB-AB9CC50838F4}"/>
              </a:ext>
            </a:extLst>
          </p:cNvPr>
          <p:cNvSpPr txBox="1"/>
          <p:nvPr/>
        </p:nvSpPr>
        <p:spPr>
          <a:xfrm>
            <a:off x="466722" y="586855"/>
            <a:ext cx="3201366" cy="33874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RELATIONAL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85A584-78CC-D85B-7DBE-F30429058C88}"/>
              </a:ext>
            </a:extLst>
          </p:cNvPr>
          <p:cNvSpPr txBox="1"/>
          <p:nvPr/>
        </p:nvSpPr>
        <p:spPr>
          <a:xfrm>
            <a:off x="4810259" y="649480"/>
            <a:ext cx="6555347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just" latinLnBrk="0"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Product(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product_name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id_user_bought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category_id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discounted_price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actual_price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discount_percentage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rating,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rating_count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about_product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vendor_id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457200" lvl="0" indent="-28575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Primary key and NOT NULL</a:t>
            </a:r>
          </a:p>
          <a:p>
            <a:pPr marL="457200" lvl="0" indent="-28575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id_user_bought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Foreign key (references User(</a:t>
            </a: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marL="457200" lvl="0" indent="-28575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category_id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Foreign key (references Category(</a:t>
            </a: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category_id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marL="457200" lvl="0" indent="-28575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vendor_id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Foreign key (references Vendor(</a:t>
            </a: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vendor_id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lvl="0" algn="just" latinLnBrk="0">
              <a:lnSpc>
                <a:spcPct val="90000"/>
              </a:lnSpc>
              <a:spcAft>
                <a:spcPts val="600"/>
              </a:spcAft>
            </a:pPr>
            <a:endParaRPr lang="en-US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latinLnBrk="0"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Category(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category_id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category_name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28575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category_id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Primary key and NOT NULL</a:t>
            </a:r>
          </a:p>
          <a:p>
            <a:pPr lvl="0" algn="just" latinLnBrk="0">
              <a:lnSpc>
                <a:spcPct val="90000"/>
              </a:lnSpc>
              <a:spcAft>
                <a:spcPts val="600"/>
              </a:spcAft>
            </a:pPr>
            <a:endParaRPr lang="en-US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latinLnBrk="0"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ser(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user_name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user_gender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user_age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user_wishlist_count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28575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Primary key and NOT NULL</a:t>
            </a:r>
          </a:p>
          <a:p>
            <a:pPr lvl="0" algn="just" latinLnBrk="0">
              <a:lnSpc>
                <a:spcPct val="90000"/>
              </a:lnSpc>
              <a:spcAft>
                <a:spcPts val="600"/>
              </a:spcAft>
            </a:pPr>
            <a:endParaRPr lang="en-US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latinLnBrk="0"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Review(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review_id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review_title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review_content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review_date</a:t>
            </a:r>
            <a:r>
              <a:rPr lang="en-US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28575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review_id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Primary key and NOT NULL</a:t>
            </a:r>
          </a:p>
          <a:p>
            <a:pPr marL="457200" lvl="0" indent="-28575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Foreign key (references Product(</a:t>
            </a: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marL="457200" lvl="0" indent="-285750" algn="just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Foreign key (references User(</a:t>
            </a:r>
            <a:r>
              <a:rPr lang="en-US" sz="16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user_id</a:t>
            </a:r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marL="400050" lvl="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09D10D9-ECB9-6001-7535-B209E45CF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9" y="146957"/>
            <a:ext cx="19050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768451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oppins SemiBold - Poppins Light">
      <a:majorFont>
        <a:latin typeface="Poppins SemiBold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345C6"/>
        </a:solidFill>
        <a:ln>
          <a:noFill/>
        </a:ln>
      </a:spPr>
      <a:bodyPr rtlCol="0" anchor="ctr"/>
      <a:lstStyle>
        <a:defPPr algn="ctr">
          <a:defRPr sz="2400" dirty="0" smtClean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5379</TotalTime>
  <Words>979</Words>
  <Application>Microsoft Macintosh PowerPoint</Application>
  <PresentationFormat>Widescreen</PresentationFormat>
  <Paragraphs>93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Times New Roman</vt:lpstr>
      <vt:lpstr>Poppins SemiBold</vt:lpstr>
      <vt:lpstr>Calibri</vt:lpstr>
      <vt:lpstr>Wingdings</vt:lpstr>
      <vt:lpstr>Poppins Light</vt:lpstr>
      <vt:lpstr>맑은 고딕</vt:lpstr>
      <vt:lpstr>PPTMON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Rishwanth Reddy Yadamakanti</cp:lastModifiedBy>
  <cp:revision>294</cp:revision>
  <dcterms:created xsi:type="dcterms:W3CDTF">2019-04-06T05:20:47Z</dcterms:created>
  <dcterms:modified xsi:type="dcterms:W3CDTF">2023-12-08T00:37:57Z</dcterms:modified>
</cp:coreProperties>
</file>

<file path=docProps/thumbnail.jpeg>
</file>